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0" r:id="rId19"/>
    <p:sldId id="622" r:id="rId20"/>
    <p:sldId id="623" r:id="rId21"/>
    <p:sldId id="625" r:id="rId22"/>
    <p:sldId id="627" r:id="rId23"/>
    <p:sldId id="626" r:id="rId24"/>
    <p:sldId id="628" r:id="rId25"/>
    <p:sldId id="631" r:id="rId26"/>
    <p:sldId id="632" r:id="rId27"/>
    <p:sldId id="633" r:id="rId28"/>
    <p:sldId id="634" r:id="rId29"/>
    <p:sldId id="635" r:id="rId30"/>
    <p:sldId id="639" r:id="rId31"/>
    <p:sldId id="636" r:id="rId32"/>
    <p:sldId id="637" r:id="rId33"/>
    <p:sldId id="638" r:id="rId34"/>
    <p:sldId id="640" r:id="rId35"/>
    <p:sldId id="646" r:id="rId36"/>
    <p:sldId id="645" r:id="rId37"/>
    <p:sldId id="647" r:id="rId38"/>
    <p:sldId id="648" r:id="rId39"/>
    <p:sldId id="649" r:id="rId40"/>
    <p:sldId id="650" r:id="rId41"/>
    <p:sldId id="641" r:id="rId42"/>
    <p:sldId id="651" r:id="rId43"/>
    <p:sldId id="652" r:id="rId44"/>
    <p:sldId id="653" r:id="rId45"/>
    <p:sldId id="654" r:id="rId46"/>
    <p:sldId id="644" r:id="rId47"/>
    <p:sldId id="656" r:id="rId48"/>
    <p:sldId id="657"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56" autoAdjust="0"/>
    <p:restoredTop sz="75674" autoAdjust="0"/>
  </p:normalViewPr>
  <p:slideViewPr>
    <p:cSldViewPr snapToGrid="0">
      <p:cViewPr varScale="1">
        <p:scale>
          <a:sx n="117" d="100"/>
          <a:sy n="117" d="100"/>
        </p:scale>
        <p:origin x="2152" y="16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2023-09-20</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23</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frameworks are React, Vue and Angular. For this workshop however we will focus on React because it has a lower learning curve than Angular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quickly address NodeJS. Why did we ask you all to install this beforehand? Usually JavaScript runs within your browsers, but in the modern day it also runs on servers or computers, which is where nodeJS is running currently on your laptop. For the purposes of frontend development NodeJS is used as a package manager (like nuget, maven, gradle) and script runner. Through these scripts it is able to run a web server, which you may have already utilitized for the first 2 assignments, build code into an optimal production-ready bundle. A bundle like this is the generated HTML, CSS and JS that we talked about before.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final topic that we would like to discuss in this workshop are frameworks. While you are definitely able to use React without a framework it is advised to use a framework because they offer many benefits. For example it saves you from a lot of menial tasks such as setting up your development and build environment, it comes with features such as routing to different pages built in, and it offers many different optimizations. Currently the 2 most popular frameworks for React are Next.js and Remix, but there are many other frameworks out there too. In fact, you may have noticed that for exercise 3 you were using Next.js! These frameworks could be a whole workshop onto themselve so we encourage you to check out their webpages, have a look at some of the documentation and get a grasp that way what they are all about.</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189915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hyperlink" Target="mailto:martijn.duerendenhollander@cgi.com"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a:xfrm>
            <a:off x="766763" y="4173805"/>
            <a:ext cx="6888302" cy="765270"/>
          </a:xfrm>
        </p:spPr>
        <p:txBody>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132513" y="1172977"/>
            <a:ext cx="5292725" cy="4512048"/>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214944" y="765174"/>
            <a:ext cx="5127864" cy="5327651"/>
          </a:xfrm>
          <a:prstGeom prst="rect">
            <a:avLst/>
          </a:prstGeom>
          <a:noFill/>
        </p:spPr>
      </p:pic>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spTree>
    <p:extLst>
      <p:ext uri="{BB962C8B-B14F-4D97-AF65-F5344CB8AC3E}">
        <p14:creationId xmlns:p14="http://schemas.microsoft.com/office/powerpoint/2010/main" val="10243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81D9D-FC72-C675-EC9D-14EDF29596D5}"/>
              </a:ext>
            </a:extLst>
          </p:cNvPr>
          <p:cNvPicPr>
            <a:picLocks noChangeAspect="1"/>
          </p:cNvPicPr>
          <p:nvPr/>
        </p:nvPicPr>
        <p:blipFill>
          <a:blip r:embed="rId3"/>
          <a:stretch>
            <a:fillRect/>
          </a:stretch>
        </p:blipFill>
        <p:spPr>
          <a:xfrm>
            <a:off x="2752893" y="2555702"/>
            <a:ext cx="8672346" cy="2861872"/>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16</a:t>
            </a:fld>
            <a:endParaRPr lang="en-CA"/>
          </a:p>
        </p:txBody>
      </p:sp>
    </p:spTree>
    <p:extLst>
      <p:ext uri="{BB962C8B-B14F-4D97-AF65-F5344CB8AC3E}">
        <p14:creationId xmlns:p14="http://schemas.microsoft.com/office/powerpoint/2010/main" val="258356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demos/html-css-js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19</a:t>
            </a:fld>
            <a:endParaRPr lang="en-CA"/>
          </a:p>
        </p:txBody>
      </p:sp>
    </p:spTree>
    <p:extLst>
      <p:ext uri="{BB962C8B-B14F-4D97-AF65-F5344CB8AC3E}">
        <p14:creationId xmlns:p14="http://schemas.microsoft.com/office/powerpoint/2010/main" val="2910144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676585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280793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22</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23</a:t>
            </a:fld>
            <a:endParaRPr lang="en-CA"/>
          </a:p>
        </p:txBody>
      </p:sp>
    </p:spTree>
    <p:extLst>
      <p:ext uri="{BB962C8B-B14F-4D97-AF65-F5344CB8AC3E}">
        <p14:creationId xmlns:p14="http://schemas.microsoft.com/office/powerpoint/2010/main" val="430087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259450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Node package manager</a:t>
            </a:r>
          </a:p>
          <a:p>
            <a:pPr marL="342900" indent="-342900">
              <a:buFont typeface="Arial" panose="020B0604020202020204" pitchFamily="34" charset="0"/>
              <a:buChar char="•"/>
            </a:pPr>
            <a:r>
              <a:rPr lang="en-NL" dirty="0"/>
              <a:t>Runs web servers</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3857336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724914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410261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29</a:t>
            </a:fld>
            <a:endParaRPr lang="en-CA"/>
          </a:p>
        </p:txBody>
      </p:sp>
    </p:spTree>
    <p:extLst>
      <p:ext uri="{BB962C8B-B14F-4D97-AF65-F5344CB8AC3E}">
        <p14:creationId xmlns:p14="http://schemas.microsoft.com/office/powerpoint/2010/main" val="83180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30</a:t>
            </a:fld>
            <a:endParaRPr lang="en-CA"/>
          </a:p>
        </p:txBody>
      </p:sp>
    </p:spTree>
    <p:extLst>
      <p:ext uri="{BB962C8B-B14F-4D97-AF65-F5344CB8AC3E}">
        <p14:creationId xmlns:p14="http://schemas.microsoft.com/office/powerpoint/2010/main" val="118426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31</a:t>
            </a:fld>
            <a:endParaRPr lang="en-CA"/>
          </a:p>
        </p:txBody>
      </p:sp>
    </p:spTree>
    <p:extLst>
      <p:ext uri="{BB962C8B-B14F-4D97-AF65-F5344CB8AC3E}">
        <p14:creationId xmlns:p14="http://schemas.microsoft.com/office/powerpoint/2010/main" val="3055247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32</a:t>
            </a:fld>
            <a:endParaRPr lang="en-CA"/>
          </a:p>
        </p:txBody>
      </p:sp>
    </p:spTree>
    <p:extLst>
      <p:ext uri="{BB962C8B-B14F-4D97-AF65-F5344CB8AC3E}">
        <p14:creationId xmlns:p14="http://schemas.microsoft.com/office/powerpoint/2010/main" val="210694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33</a:t>
            </a:fld>
            <a:endParaRPr lang="en-CA"/>
          </a:p>
        </p:txBody>
      </p:sp>
    </p:spTree>
    <p:extLst>
      <p:ext uri="{BB962C8B-B14F-4D97-AF65-F5344CB8AC3E}">
        <p14:creationId xmlns:p14="http://schemas.microsoft.com/office/powerpoint/2010/main" val="3761256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748409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3701991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157235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06766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548474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68391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1600302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AD5725B-6478-7EC1-37A3-AA5A91E8E390}"/>
              </a:ext>
            </a:extLst>
          </p:cNvPr>
          <p:cNvSpPr>
            <a:spLocks noGrp="1"/>
          </p:cNvSpPr>
          <p:nvPr>
            <p:ph type="body" sz="quarter" idx="19"/>
          </p:nvPr>
        </p:nvSpPr>
        <p:spPr/>
        <p:txBody>
          <a:bodyPr/>
          <a:lstStyle/>
          <a:p>
            <a:r>
              <a:rPr lang="en-NL" sz="5400" dirty="0"/>
              <a:t>Frameworks</a:t>
            </a:r>
          </a:p>
        </p:txBody>
      </p:sp>
      <p:sp>
        <p:nvSpPr>
          <p:cNvPr id="4" name="Slide Number Placeholder 3">
            <a:extLst>
              <a:ext uri="{FF2B5EF4-FFF2-40B4-BE49-F238E27FC236}">
                <a16:creationId xmlns:a16="http://schemas.microsoft.com/office/drawing/2014/main" id="{0C9C94AD-7495-9D1C-D6E0-B84BDF2F783B}"/>
              </a:ext>
            </a:extLst>
          </p:cNvPr>
          <p:cNvSpPr>
            <a:spLocks noGrp="1"/>
          </p:cNvSpPr>
          <p:nvPr>
            <p:ph type="sldNum" sz="quarter" idx="10"/>
          </p:nvPr>
        </p:nvSpPr>
        <p:spPr/>
        <p:txBody>
          <a:bodyPr/>
          <a:lstStyle/>
          <a:p>
            <a:fld id="{525A3C56-E491-49B2-93F3-63532DF516BC}" type="slidenum">
              <a:rPr lang="en-CA" smtClean="0"/>
              <a:t>42</a:t>
            </a:fld>
            <a:endParaRPr lang="en-CA"/>
          </a:p>
        </p:txBody>
      </p:sp>
      <p:grpSp>
        <p:nvGrpSpPr>
          <p:cNvPr id="13" name="Group 12">
            <a:extLst>
              <a:ext uri="{FF2B5EF4-FFF2-40B4-BE49-F238E27FC236}">
                <a16:creationId xmlns:a16="http://schemas.microsoft.com/office/drawing/2014/main" id="{1915CB87-731B-0EBA-C939-4BF4BC30DA48}"/>
              </a:ext>
            </a:extLst>
          </p:cNvPr>
          <p:cNvGrpSpPr/>
          <p:nvPr/>
        </p:nvGrpSpPr>
        <p:grpSpPr>
          <a:xfrm>
            <a:off x="1841497" y="4258323"/>
            <a:ext cx="3733800" cy="1487324"/>
            <a:chOff x="863600" y="3953450"/>
            <a:chExt cx="3733800" cy="1487324"/>
          </a:xfrm>
        </p:grpSpPr>
        <p:pic>
          <p:nvPicPr>
            <p:cNvPr id="2054" name="Picture 6" descr="Setup NextJS app with Linaria, Storybook, and Typescript | FocusReactive -  Next.js, Headless CMS and eCommerce expert agency">
              <a:extLst>
                <a:ext uri="{FF2B5EF4-FFF2-40B4-BE49-F238E27FC236}">
                  <a16:creationId xmlns:a16="http://schemas.microsoft.com/office/drawing/2014/main" id="{349CEB0E-EC57-DA29-3B74-4D52F0FB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953450"/>
              <a:ext cx="3644900" cy="740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BAE154-FA80-0439-8FAB-F43E17C9028D}"/>
                </a:ext>
              </a:extLst>
            </p:cNvPr>
            <p:cNvSpPr txBox="1"/>
            <p:nvPr/>
          </p:nvSpPr>
          <p:spPr>
            <a:xfrm>
              <a:off x="863600" y="4835866"/>
              <a:ext cx="3644900" cy="604908"/>
            </a:xfrm>
            <a:prstGeom prst="rect">
              <a:avLst/>
            </a:prstGeom>
          </p:spPr>
          <p:txBody>
            <a:bodyPr vert="horz" wrap="square" lIns="0" tIns="0" rIns="0" bIns="0" rtlCol="0" anchor="t" anchorCtr="0">
              <a:normAutofit/>
            </a:bodyPr>
            <a:lstStyle/>
            <a:p>
              <a:pPr algn="ctr"/>
              <a:r>
                <a:rPr lang="en-NL" dirty="0"/>
                <a:t>Next.js, a framework by Vercel</a:t>
              </a:r>
            </a:p>
          </p:txBody>
        </p:sp>
      </p:grpSp>
      <p:grpSp>
        <p:nvGrpSpPr>
          <p:cNvPr id="12" name="Group 11">
            <a:extLst>
              <a:ext uri="{FF2B5EF4-FFF2-40B4-BE49-F238E27FC236}">
                <a16:creationId xmlns:a16="http://schemas.microsoft.com/office/drawing/2014/main" id="{0469C913-C592-BDEF-9B74-4351373F3A2B}"/>
              </a:ext>
            </a:extLst>
          </p:cNvPr>
          <p:cNvGrpSpPr/>
          <p:nvPr/>
        </p:nvGrpSpPr>
        <p:grpSpPr>
          <a:xfrm>
            <a:off x="6197604" y="3429000"/>
            <a:ext cx="3378200" cy="3136689"/>
            <a:chOff x="6985000" y="2001631"/>
            <a:chExt cx="3378200" cy="3136689"/>
          </a:xfrm>
        </p:grpSpPr>
        <p:pic>
          <p:nvPicPr>
            <p:cNvPr id="2056" name="Picture 8" descr="Remix · GitHub">
              <a:extLst>
                <a:ext uri="{FF2B5EF4-FFF2-40B4-BE49-F238E27FC236}">
                  <a16:creationId xmlns:a16="http://schemas.microsoft.com/office/drawing/2014/main" id="{9F5F4FB9-8B04-FBAC-3E67-27345934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001631"/>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827717-775E-C713-9BEF-2AC4ADE838AA}"/>
                </a:ext>
              </a:extLst>
            </p:cNvPr>
            <p:cNvSpPr txBox="1"/>
            <p:nvPr/>
          </p:nvSpPr>
          <p:spPr>
            <a:xfrm>
              <a:off x="6985000" y="4693820"/>
              <a:ext cx="3378200" cy="444500"/>
            </a:xfrm>
            <a:prstGeom prst="rect">
              <a:avLst/>
            </a:prstGeom>
          </p:spPr>
          <p:txBody>
            <a:bodyPr vert="horz" wrap="square" lIns="0" tIns="0" rIns="0" bIns="0" rtlCol="0" anchor="t" anchorCtr="0">
              <a:normAutofit/>
            </a:bodyPr>
            <a:lstStyle/>
            <a:p>
              <a:pPr algn="l"/>
              <a:r>
                <a:rPr lang="en-NL" dirty="0"/>
                <a:t>Remix, a framework by Shopify</a:t>
              </a:r>
            </a:p>
          </p:txBody>
        </p:sp>
      </p:grpSp>
    </p:spTree>
    <p:extLst>
      <p:ext uri="{BB962C8B-B14F-4D97-AF65-F5344CB8AC3E}">
        <p14:creationId xmlns:p14="http://schemas.microsoft.com/office/powerpoint/2010/main" val="4052788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43</a:t>
            </a:fld>
            <a:endParaRPr lang="en-CA"/>
          </a:p>
        </p:txBody>
      </p:sp>
    </p:spTree>
    <p:extLst>
      <p:ext uri="{BB962C8B-B14F-4D97-AF65-F5344CB8AC3E}">
        <p14:creationId xmlns:p14="http://schemas.microsoft.com/office/powerpoint/2010/main" val="520096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44</a:t>
            </a:fld>
            <a:endParaRPr lang="en-CA"/>
          </a:p>
        </p:txBody>
      </p:sp>
    </p:spTree>
    <p:extLst>
      <p:ext uri="{BB962C8B-B14F-4D97-AF65-F5344CB8AC3E}">
        <p14:creationId xmlns:p14="http://schemas.microsoft.com/office/powerpoint/2010/main" val="1943213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45</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91C7B255-3552-497C-B3C7-0572EE08EA37}">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2959</TotalTime>
  <Words>4802</Words>
  <Application>Microsoft Macintosh PowerPoint</Application>
  <PresentationFormat>Widescreen</PresentationFormat>
  <Paragraphs>322</Paragraphs>
  <Slides>45</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CSS</vt:lpstr>
      <vt:lpstr>JS</vt:lpstr>
      <vt:lpstr>Demo</vt:lpstr>
      <vt:lpstr>Exercise 1</vt:lpstr>
      <vt:lpstr>Exercise 1 - Demo</vt:lpstr>
      <vt:lpstr>Exercise 2</vt:lpstr>
      <vt:lpstr>Exercise 2 - Demo</vt:lpstr>
      <vt:lpstr>Lunch!</vt:lpstr>
      <vt:lpstr>Frontend development in the field</vt:lpstr>
      <vt:lpstr>Frontend development in the field</vt:lpstr>
      <vt:lpstr>But first, NodeJS</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PowerPoint Presentation</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33</cp:revision>
  <dcterms:created xsi:type="dcterms:W3CDTF">2022-08-24T13:23:13Z</dcterms:created>
  <dcterms:modified xsi:type="dcterms:W3CDTF">2023-09-20T14:25:04Z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